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2"/>
  </p:notesMasterIdLst>
  <p:handoutMasterIdLst>
    <p:handoutMasterId r:id="rId23"/>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 id="397" r:id="rId20"/>
    <p:sldId id="398" r:id="rId2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F37"/>
    <a:srgbClr val="306199"/>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6" autoAdjust="0"/>
    <p:restoredTop sz="53159" autoAdjust="0"/>
  </p:normalViewPr>
  <p:slideViewPr>
    <p:cSldViewPr>
      <p:cViewPr varScale="1">
        <p:scale>
          <a:sx n="62" d="100"/>
          <a:sy n="62" d="100"/>
        </p:scale>
        <p:origin x="90" y="630"/>
      </p:cViewPr>
      <p:guideLst>
        <p:guide orient="horz" pos="3072"/>
        <p:guide pos="5120"/>
      </p:guideLst>
    </p:cSldViewPr>
  </p:slideViewPr>
  <p:notesTextViewPr>
    <p:cViewPr>
      <p:scale>
        <a:sx n="3" d="2"/>
        <a:sy n="3" d="2"/>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1/18/2017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1/18/2017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v3.1</a:t>
            </a:r>
            <a:r>
              <a:rPr lang="en-US" baseline="0" dirty="0" smtClean="0"/>
              <a:t> 17 January 2017</a:t>
            </a:r>
          </a:p>
          <a:p>
            <a:r>
              <a:rPr lang="en-US" baseline="0" dirty="0" smtClean="0"/>
              <a:t>Author: Onorio Catenacci</a:t>
            </a:r>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23262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hyperlink" Target="c://usr/bin/LinqPad5/Linqpad%20c:/users/ocatenacci/documents/developerx/objectlifecycle.linq" TargetMode="External"/><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Basics Of C#</a:t>
            </a:r>
            <a:endParaRPr lang="en-US" altLang="en-US" sz="7200" cap="all"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784" y="0"/>
            <a:ext cx="162532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altLang="en-US" sz="8000" dirty="0" smtClean="0">
                <a:solidFill>
                  <a:srgbClr val="306199"/>
                </a:solidFill>
                <a:latin typeface="HelveticaNeueLT Pro 55 Roman" panose="020B0604020202020204" pitchFamily="34" charset="0"/>
              </a:rPr>
              <a:t>Loops</a:t>
            </a:r>
          </a:p>
          <a:p>
            <a:pPr algn="r"/>
            <a:r>
              <a:rPr lang="en-US" altLang="en-US" sz="4800" dirty="0" smtClean="0">
                <a:solidFill>
                  <a:srgbClr val="F16F37"/>
                </a:solidFill>
                <a:latin typeface="HelveticaNeueLT Pro 55 Roman" panose="020B0604020202020204" pitchFamily="34" charset="0"/>
              </a:rPr>
              <a:t>“Lather, rinse, repeat”</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1026" name="Picture 2" descr="http://3.bp.blogspot.com/-BMErex6oHR0/VakM0PEWd7I/AAAAAAAAApU/jeFT4OUevGU/s1600/Garnier_Ultimate_Blends_Marvellous_Transformer_Shampoo_400ml_14035225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5831"/>
            <a:ext cx="8915400"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cxnSp>
        <p:nvCxnSpPr>
          <p:cNvPr id="9" name="Straight Arrow Connector 8"/>
          <p:cNvCxnSpPr>
            <a:stCxn id="5" idx="3"/>
          </p:cNvCxnSpPr>
          <p:nvPr/>
        </p:nvCxnSpPr>
        <p:spPr bwMode="auto">
          <a:xfrm>
            <a:off x="9499600" y="5147785"/>
            <a:ext cx="1447800" cy="0"/>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4" name="Group 13"/>
          <p:cNvGrpSpPr/>
          <p:nvPr/>
        </p:nvGrpSpPr>
        <p:grpSpPr>
          <a:xfrm>
            <a:off x="6756400" y="1845468"/>
            <a:ext cx="4516120" cy="5850732"/>
            <a:chOff x="6756400" y="1845468"/>
            <a:chExt cx="4516120" cy="5850732"/>
          </a:xfrm>
        </p:grpSpPr>
        <p:sp>
          <p:nvSpPr>
            <p:cNvPr id="4" name="Flowchart: Alternate Process 3"/>
            <p:cNvSpPr/>
            <p:nvPr/>
          </p:nvSpPr>
          <p:spPr bwMode="auto">
            <a:xfrm>
              <a:off x="6985000" y="1845468"/>
              <a:ext cx="2286000" cy="821531"/>
            </a:xfrm>
            <a:prstGeom prst="flowChartAlternateProcess">
              <a:avLst/>
            </a:prstGeom>
            <a:noFill/>
            <a:ln w="25400" cap="flat" cmpd="sng" algn="ctr">
              <a:solidFill>
                <a:srgbClr val="F16F3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Start</a:t>
              </a:r>
              <a:endParaRPr kumimoji="0" lang="en-US" sz="4200" b="0" i="0" u="none" strike="noStrike" cap="none" normalizeH="0" baseline="0" dirty="0">
                <a:ln>
                  <a:noFill/>
                </a:ln>
                <a:solidFill>
                  <a:srgbClr val="306199"/>
                </a:solidFill>
                <a:effectLst/>
                <a:latin typeface="Gill Sans" charset="0"/>
                <a:ea typeface="ヒラギノ角ゴ ProN W3" charset="0"/>
                <a:cs typeface="ヒラギノ角ゴ ProN W3" charset="0"/>
                <a:sym typeface="Gill Sans" charset="0"/>
              </a:endParaRPr>
            </a:p>
          </p:txBody>
        </p:sp>
        <p:sp>
          <p:nvSpPr>
            <p:cNvPr id="5" name="Flowchart: Decision 4"/>
            <p:cNvSpPr/>
            <p:nvPr/>
          </p:nvSpPr>
          <p:spPr bwMode="auto">
            <a:xfrm>
              <a:off x="6756400" y="3907154"/>
              <a:ext cx="2743200" cy="2481262"/>
            </a:xfrm>
            <a:prstGeom prst="flowChartDecision">
              <a:avLst/>
            </a:prstGeom>
            <a:noFill/>
            <a:ln w="25400" cap="flat" cmpd="sng" algn="ctr">
              <a:solidFill>
                <a:srgbClr val="F16F3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306199"/>
                  </a:solidFill>
                  <a:ea typeface="ヒラギノ角ゴ ProN W3" charset="0"/>
                  <a:cs typeface="ヒラギノ角ゴ ProN W3" charset="0"/>
                </a:rPr>
                <a:t>T</a:t>
              </a: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rue?</a:t>
              </a:r>
            </a:p>
          </p:txBody>
        </p:sp>
        <p:cxnSp>
          <p:nvCxnSpPr>
            <p:cNvPr id="7" name="Straight Arrow Connector 6"/>
            <p:cNvCxnSpPr>
              <a:stCxn id="4" idx="2"/>
            </p:cNvCxnSpPr>
            <p:nvPr/>
          </p:nvCxnSpPr>
          <p:spPr bwMode="auto">
            <a:xfrm>
              <a:off x="8128000" y="2666999"/>
              <a:ext cx="0" cy="1269207"/>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 idx="2"/>
            </p:cNvCxnSpPr>
            <p:nvPr/>
          </p:nvCxnSpPr>
          <p:spPr bwMode="auto">
            <a:xfrm>
              <a:off x="8128000" y="6388416"/>
              <a:ext cx="0" cy="1307784"/>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8128000" y="6616539"/>
              <a:ext cx="1676400" cy="738664"/>
            </a:xfrm>
            <a:prstGeom prst="rect">
              <a:avLst/>
            </a:prstGeom>
            <a:noFill/>
          </p:spPr>
          <p:txBody>
            <a:bodyPr wrap="square" rtlCol="0">
              <a:spAutoFit/>
            </a:bodyPr>
            <a:lstStyle/>
            <a:p>
              <a:r>
                <a:rPr lang="en-US" dirty="0" smtClean="0">
                  <a:solidFill>
                    <a:srgbClr val="306199"/>
                  </a:solidFill>
                </a:rPr>
                <a:t>No</a:t>
              </a:r>
              <a:endParaRPr lang="en-US" dirty="0">
                <a:solidFill>
                  <a:srgbClr val="306199"/>
                </a:solidFill>
              </a:endParaRPr>
            </a:p>
          </p:txBody>
        </p:sp>
        <p:sp>
          <p:nvSpPr>
            <p:cNvPr id="16" name="TextBox 15"/>
            <p:cNvSpPr txBox="1"/>
            <p:nvPr/>
          </p:nvSpPr>
          <p:spPr>
            <a:xfrm>
              <a:off x="9596120" y="4409121"/>
              <a:ext cx="1676400" cy="738664"/>
            </a:xfrm>
            <a:prstGeom prst="rect">
              <a:avLst/>
            </a:prstGeom>
            <a:noFill/>
          </p:spPr>
          <p:txBody>
            <a:bodyPr wrap="square" rtlCol="0">
              <a:spAutoFit/>
            </a:bodyPr>
            <a:lstStyle/>
            <a:p>
              <a:r>
                <a:rPr lang="en-US" dirty="0" smtClean="0">
                  <a:solidFill>
                    <a:srgbClr val="306199"/>
                  </a:solidFill>
                </a:rPr>
                <a:t>Yes</a:t>
              </a:r>
              <a:endParaRPr lang="en-US" dirty="0">
                <a:solidFill>
                  <a:srgbClr val="306199"/>
                </a:solidFill>
              </a:endParaRPr>
            </a:p>
          </p:txBody>
        </p:sp>
      </p:grpSp>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2"/>
            <a:ext cx="16256000" cy="97656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7261225"/>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 t="11085" r="76" b="240"/>
          <a:stretch/>
        </p:blipFill>
        <p:spPr>
          <a:xfrm>
            <a:off x="-69335" y="-12357"/>
            <a:ext cx="16293757" cy="975360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37758" y="8297862"/>
            <a:ext cx="1629375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dirty="0" smtClean="0">
                <a:solidFill>
                  <a:srgbClr val="306199"/>
                </a:solidFill>
              </a:rPr>
              <a:t>Abstraction And Detail</a:t>
            </a:r>
            <a:endParaRPr lang="en-US" altLang="en-US"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6256000" cy="29289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11723"/>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a:solidFill>
                  <a:srgbClr val="306199"/>
                </a:solidFill>
                <a:latin typeface="HelveticaNeueLT Pro 55 Roman" panose="020B0604020202020204" pitchFamily="34" charset="0"/>
              </a:rPr>
              <a:t>Object-Orientation</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37000" y="1727201"/>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smtClean="0">
                <a:solidFill>
                  <a:srgbClr val="306199"/>
                </a:solidFill>
                <a:latin typeface="HelveticaNeueLT Pro 55 Roman" panose="020B0604020202020204" pitchFamily="34" charset="0"/>
              </a:rPr>
              <a:t>Object Life Cycle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613400" y="1676400"/>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Action Button: Custom 3">
            <a:hlinkClick r:id="rId3" action="ppaction://program" highlightClick="1"/>
          </p:cNvPr>
          <p:cNvSpPr/>
          <p:nvPr/>
        </p:nvSpPr>
        <p:spPr bwMode="auto">
          <a:xfrm>
            <a:off x="6527800" y="7162800"/>
            <a:ext cx="3048000" cy="838200"/>
          </a:xfrm>
          <a:prstGeom prst="actionButtonBlank">
            <a:avLst/>
          </a:prstGeom>
          <a:solidFill>
            <a:srgbClr val="306199"/>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16F37"/>
                </a:solidFill>
                <a:effectLst/>
                <a:latin typeface="Gill Sans" charset="0"/>
                <a:ea typeface="ヒラギノ角ゴ ProN W3" charset="0"/>
                <a:cs typeface="ヒラギノ角ゴ ProN W3" charset="0"/>
                <a:sym typeface="Gill Sans" charset="0"/>
              </a:rPr>
              <a:t>Object Life Cycle</a:t>
            </a:r>
            <a:r>
              <a:rPr kumimoji="0" lang="en-US" sz="2400" b="0" i="0" u="none" strike="noStrike" cap="none" normalizeH="0" dirty="0" smtClean="0">
                <a:ln>
                  <a:noFill/>
                </a:ln>
                <a:solidFill>
                  <a:srgbClr val="F16F37"/>
                </a:solidFill>
                <a:effectLst/>
                <a:latin typeface="Gill Sans" charset="0"/>
                <a:ea typeface="ヒラギノ角ゴ ProN W3" charset="0"/>
                <a:cs typeface="ヒラギノ角ゴ ProN W3" charset="0"/>
                <a:sym typeface="Gill Sans" charset="0"/>
              </a:rPr>
              <a:t> Demo</a:t>
            </a:r>
            <a:endParaRPr kumimoji="0" lang="en-US" sz="2400" b="0" i="0" u="none" strike="noStrike" cap="none" normalizeH="0" baseline="0" dirty="0">
              <a:ln>
                <a:noFill/>
              </a:ln>
              <a:solidFill>
                <a:srgbClr val="F16F37"/>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9654" b="-782"/>
          <a:stretch/>
        </p:blipFill>
        <p:spPr>
          <a:xfrm>
            <a:off x="-7815" y="0"/>
            <a:ext cx="16213015" cy="9829800"/>
          </a:xfrm>
          <a:prstGeom prst="rect">
            <a:avLst/>
          </a:prstGeom>
        </p:spPr>
      </p:pic>
      <p:sp>
        <p:nvSpPr>
          <p:cNvPr id="9" name="Subtitle 2"/>
          <p:cNvSpPr txBox="1">
            <a:spLocks/>
          </p:cNvSpPr>
          <p:nvPr/>
        </p:nvSpPr>
        <p:spPr bwMode="auto">
          <a:xfrm>
            <a:off x="0" y="11723"/>
            <a:ext cx="16205200" cy="249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Classes And Interfaces</a:t>
            </a:r>
          </a:p>
        </p:txBody>
      </p:sp>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75097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7145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53600"/>
          </a:xfrm>
          <a:prstGeom prst="rect">
            <a:avLst/>
          </a:prstGeom>
        </p:spPr>
      </p:pic>
      <p:sp>
        <p:nvSpPr>
          <p:cNvPr id="7" name="Subtitle 2"/>
          <p:cNvSpPr txBox="1">
            <a:spLocks/>
          </p:cNvSpPr>
          <p:nvPr/>
        </p:nvSpPr>
        <p:spPr bwMode="auto">
          <a:xfrm>
            <a:off x="0" y="7771"/>
            <a:ext cx="16256000" cy="29211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Garbage Collection</a:t>
            </a:r>
          </a:p>
        </p:txBody>
      </p:sp>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Right Arrow 2"/>
          <p:cNvSpPr/>
          <p:nvPr/>
        </p:nvSpPr>
        <p:spPr bwMode="auto">
          <a:xfrm>
            <a:off x="5765800" y="5486400"/>
            <a:ext cx="978408" cy="484632"/>
          </a:xfrm>
          <a:prstGeom prst="right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041958"/>
              </p:ext>
            </p:extLst>
          </p:nvPr>
        </p:nvGraphicFramePr>
        <p:xfrm>
          <a:off x="6744208" y="3168745"/>
          <a:ext cx="3403600" cy="2838450"/>
        </p:xfrm>
        <a:graphic>
          <a:graphicData uri="http://schemas.openxmlformats.org/drawingml/2006/table">
            <a:tbl>
              <a:tblPr/>
              <a:tblGrid>
                <a:gridCol w="3403600"/>
              </a:tblGrid>
              <a:tr h="581025">
                <a:tc>
                  <a:txBody>
                    <a:bodyPr/>
                    <a:lstStyle/>
                    <a:p>
                      <a:pPr algn="l" fontAlgn="b"/>
                      <a:r>
                        <a:rPr lang="en-US" sz="3600" b="0" i="0" u="none" strike="noStrike" dirty="0">
                          <a:solidFill>
                            <a:srgbClr val="306199"/>
                          </a:solidFill>
                          <a:effectLst/>
                          <a:latin typeface="HelveticaNeueLT Pro 55 Roman" panose="020B0604020202020204" pitchFamily="34" charset="0"/>
                        </a:rPr>
                        <a:t>Button</a:t>
                      </a:r>
                    </a:p>
                  </a:txBody>
                  <a:tcPr marL="9525" marR="9525" marT="9525" marB="0" anchor="b">
                    <a:lnL w="19050" cap="flat" cmpd="sng" algn="ctr">
                      <a:solidFill>
                        <a:srgbClr val="306199"/>
                      </a:solidFill>
                      <a:prstDash val="solid"/>
                      <a:round/>
                      <a:headEnd type="none" w="med" len="med"/>
                      <a:tailEnd type="none" w="med" len="med"/>
                    </a:lnL>
                    <a:lnR w="190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19050" cap="flat" cmpd="sng" algn="ctr">
                      <a:solidFill>
                        <a:srgbClr val="306199"/>
                      </a:solidFill>
                      <a:prstDash val="solid"/>
                      <a:round/>
                      <a:headEnd type="none" w="med" len="med"/>
                      <a:tailEnd type="none" w="med" len="med"/>
                    </a:lnB>
                  </a:tcPr>
                </a:tc>
              </a:tr>
              <a:tr h="571500">
                <a:tc>
                  <a:txBody>
                    <a:bodyPr/>
                    <a:lstStyle/>
                    <a:p>
                      <a:pPr algn="l" fontAlgn="b"/>
                      <a:r>
                        <a:rPr lang="en-US" sz="3600" b="0" i="0" u="none" strike="noStrike">
                          <a:solidFill>
                            <a:srgbClr val="306199"/>
                          </a:solidFill>
                          <a:effectLst/>
                          <a:latin typeface="HelveticaNeueLT Pro 55 Roman" panose="020B0604020202020204" pitchFamily="34" charset="0"/>
                        </a:rPr>
                        <a:t>- Color</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Location</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ClickState</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dirty="0">
                          <a:solidFill>
                            <a:srgbClr val="306199"/>
                          </a:solidFill>
                          <a:effectLst/>
                          <a:latin typeface="HelveticaNeueLT Pro 55 Roman" panose="020B0604020202020204" pitchFamily="34" charset="0"/>
                        </a:rPr>
                        <a:t>&lt;</a:t>
                      </a:r>
                      <a:r>
                        <a:rPr lang="en-US" sz="3600" b="0" i="0" u="none" strike="noStrike" dirty="0" err="1">
                          <a:solidFill>
                            <a:srgbClr val="306199"/>
                          </a:solidFill>
                          <a:effectLst/>
                          <a:latin typeface="HelveticaNeueLT Pro 55 Roman" panose="020B0604020202020204" pitchFamily="34" charset="0"/>
                        </a:rPr>
                        <a:t>OnClick</a:t>
                      </a:r>
                      <a:r>
                        <a:rPr lang="en-US" sz="3600" b="0" i="0" u="none" strike="noStrike" dirty="0">
                          <a:solidFill>
                            <a:srgbClr val="306199"/>
                          </a:solidFill>
                          <a:effectLst/>
                          <a:latin typeface="HelveticaNeueLT Pro 55 Roman" panose="020B0604020202020204" pitchFamily="34" charset="0"/>
                        </a:rPr>
                        <a:t>&gt;</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6027</TotalTime>
  <Pages>0</Pages>
  <Words>4903</Words>
  <Characters>0</Characters>
  <Application>Microsoft Office PowerPoint</Application>
  <PresentationFormat>Custom</PresentationFormat>
  <Lines>0</Lines>
  <Paragraphs>291</Paragraphs>
  <Slides>15</Slides>
  <Notes>15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vt:i4>
      </vt:variant>
    </vt:vector>
  </HeadingPairs>
  <TitlesOfParts>
    <vt:vector size="36" baseType="lpstr">
      <vt:lpstr>MS PGothic</vt:lpstr>
      <vt:lpstr>MS PGothic</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229</cp:revision>
  <cp:lastPrinted>2015-06-12T20:06:24Z</cp:lastPrinted>
  <dcterms:modified xsi:type="dcterms:W3CDTF">2017-01-18T20:25:18Z</dcterms:modified>
</cp:coreProperties>
</file>